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7F934-1C2E-4A68-8451-56A4FE8A7B57}" type="datetimeFigureOut">
              <a:rPr lang="en-US" smtClean="0"/>
              <a:pPr/>
              <a:t>07-Apr-20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C07A5B-16EA-4D18-9558-34D6FDAE0DCA}"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t>Instructional Approach(s): The teacher should present the information on the slide.</a:t>
            </a:r>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a:t>
            </a:fld>
            <a:endParaRPr lang="en-US"/>
          </a:p>
        </p:txBody>
      </p:sp>
    </p:spTree>
    <p:extLst>
      <p:ext uri="{BB962C8B-B14F-4D97-AF65-F5344CB8AC3E}">
        <p14:creationId xmlns="" xmlns:p14="http://schemas.microsoft.com/office/powerpoint/2010/main" val="3187452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2</a:t>
            </a:fld>
            <a:endParaRPr lang="en-US"/>
          </a:p>
        </p:txBody>
      </p:sp>
    </p:spTree>
    <p:extLst>
      <p:ext uri="{BB962C8B-B14F-4D97-AF65-F5344CB8AC3E}">
        <p14:creationId xmlns="" xmlns:p14="http://schemas.microsoft.com/office/powerpoint/2010/main" val="1892112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3</a:t>
            </a:fld>
            <a:endParaRPr lang="en-US"/>
          </a:p>
        </p:txBody>
      </p:sp>
    </p:spTree>
    <p:extLst>
      <p:ext uri="{BB962C8B-B14F-4D97-AF65-F5344CB8AC3E}">
        <p14:creationId xmlns="" xmlns:p14="http://schemas.microsoft.com/office/powerpoint/2010/main" val="2108615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endParaRPr lang="en-US" altLang="en-US" b="1" dirty="0" smtClean="0"/>
          </a:p>
          <a:p>
            <a:endParaRPr lang="en-US" b="1"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4</a:t>
            </a:fld>
            <a:endParaRPr lang="en-US"/>
          </a:p>
        </p:txBody>
      </p:sp>
    </p:spTree>
    <p:extLst>
      <p:ext uri="{BB962C8B-B14F-4D97-AF65-F5344CB8AC3E}">
        <p14:creationId xmlns="" xmlns:p14="http://schemas.microsoft.com/office/powerpoint/2010/main" val="1027931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5</a:t>
            </a:fld>
            <a:endParaRPr lang="en-US"/>
          </a:p>
        </p:txBody>
      </p:sp>
    </p:spTree>
    <p:extLst>
      <p:ext uri="{BB962C8B-B14F-4D97-AF65-F5344CB8AC3E}">
        <p14:creationId xmlns="" xmlns:p14="http://schemas.microsoft.com/office/powerpoint/2010/main" val="972008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6</a:t>
            </a:fld>
            <a:endParaRPr lang="en-US"/>
          </a:p>
        </p:txBody>
      </p:sp>
    </p:spTree>
    <p:extLst>
      <p:ext uri="{BB962C8B-B14F-4D97-AF65-F5344CB8AC3E}">
        <p14:creationId xmlns="" xmlns:p14="http://schemas.microsoft.com/office/powerpoint/2010/main" val="38339956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7</a:t>
            </a:fld>
            <a:endParaRPr lang="en-US"/>
          </a:p>
        </p:txBody>
      </p:sp>
    </p:spTree>
    <p:extLst>
      <p:ext uri="{BB962C8B-B14F-4D97-AF65-F5344CB8AC3E}">
        <p14:creationId xmlns="" xmlns:p14="http://schemas.microsoft.com/office/powerpoint/2010/main" val="2338733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07-Apr-20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07-Apr-20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07-Apr-20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07-Apr-20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07-Apr-20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07-Apr-20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07-Apr-20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07-Apr-20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audio2.wav"/><Relationship Id="rId1" Type="http://schemas.openxmlformats.org/officeDocument/2006/relationships/audio" Target="../media/audio1.wav"/><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audio" Target="../media/audio3.wav"/><Relationship Id="rId5" Type="http://schemas.openxmlformats.org/officeDocument/2006/relationships/image" Target="../media/image4.png"/><Relationship Id="rId4" Type="http://schemas.openxmlformats.org/officeDocument/2006/relationships/image" Target="../media/image3.gi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audio" Target="../media/audio4.wav"/><Relationship Id="rId5" Type="http://schemas.openxmlformats.org/officeDocument/2006/relationships/image" Target="../media/image6.png"/><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audio" Target="../media/audio5.wav"/><Relationship Id="rId5" Type="http://schemas.openxmlformats.org/officeDocument/2006/relationships/image" Target="../media/image8.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audio" Target="../media/audio6.wav"/><Relationship Id="rId5" Type="http://schemas.openxmlformats.org/officeDocument/2006/relationships/image" Target="../media/image9.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12.png"/><Relationship Id="rId2" Type="http://schemas.openxmlformats.org/officeDocument/2006/relationships/audio" Target="../media/audio8.wav"/><Relationship Id="rId1" Type="http://schemas.openxmlformats.org/officeDocument/2006/relationships/audio" Target="../media/audio7.wav"/><Relationship Id="rId6" Type="http://schemas.openxmlformats.org/officeDocument/2006/relationships/image" Target="../media/image11.png"/><Relationship Id="rId5" Type="http://schemas.openxmlformats.org/officeDocument/2006/relationships/image" Target="../media/image10.gif"/><Relationship Id="rId4" Type="http://schemas.openxmlformats.org/officeDocument/2006/relationships/notesSlide" Target="../notesSlides/notesSlide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3663"/>
            <a:ext cx="8229600" cy="1215137"/>
          </a:xfrm>
        </p:spPr>
        <p:txBody>
          <a:bodyPr>
            <a:normAutofit fontScale="90000"/>
          </a:bodyPr>
          <a:lstStyle/>
          <a:p>
            <a:pPr algn="ctr"/>
            <a:r>
              <a:rPr lang="en-US" sz="4000" dirty="0" smtClean="0">
                <a:latin typeface="Bodoni Poster" pitchFamily="18" charset="0"/>
              </a:rPr>
              <a:t>Heat Transfer can occur in three ways:</a:t>
            </a:r>
            <a:endParaRPr lang="en-US" sz="4000" dirty="0">
              <a:latin typeface="Bodoni Poster" pitchFamily="18" charset="0"/>
            </a:endParaRPr>
          </a:p>
        </p:txBody>
      </p:sp>
      <p:sp>
        <p:nvSpPr>
          <p:cNvPr id="4" name="Rectangle 3"/>
          <p:cNvSpPr/>
          <p:nvPr/>
        </p:nvSpPr>
        <p:spPr>
          <a:xfrm>
            <a:off x="2267270" y="3573016"/>
            <a:ext cx="4113050"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600" b="1" dirty="0" smtClean="0">
                <a:ln w="11430"/>
                <a:solidFill>
                  <a:schemeClr val="accent6">
                    <a:lumMod val="75000"/>
                  </a:schemeClr>
                </a:solidFill>
                <a:effectLst>
                  <a:outerShdw blurRad="50800" dist="39000" dir="5460000" algn="tl">
                    <a:srgbClr val="000000">
                      <a:alpha val="38000"/>
                    </a:srgbClr>
                  </a:outerShdw>
                </a:effectLst>
              </a:rPr>
              <a:t>Convection</a:t>
            </a:r>
            <a:endParaRPr lang="en-US" sz="6600" b="1" cap="none" spc="0" dirty="0">
              <a:ln w="11430"/>
              <a:solidFill>
                <a:schemeClr val="accent6">
                  <a:lumMod val="75000"/>
                </a:schemeClr>
              </a:solidFill>
              <a:effectLst>
                <a:outerShdw blurRad="50800" dist="39000" dir="5460000" algn="tl">
                  <a:srgbClr val="000000">
                    <a:alpha val="38000"/>
                  </a:srgbClr>
                </a:outerShdw>
              </a:effectLst>
            </a:endParaRPr>
          </a:p>
        </p:txBody>
      </p:sp>
      <p:sp>
        <p:nvSpPr>
          <p:cNvPr id="5" name="Rectangle 4"/>
          <p:cNvSpPr/>
          <p:nvPr/>
        </p:nvSpPr>
        <p:spPr>
          <a:xfrm>
            <a:off x="2217288" y="2132856"/>
            <a:ext cx="4213013"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600" b="1" dirty="0" smtClean="0">
                <a:ln w="11430"/>
                <a:solidFill>
                  <a:schemeClr val="accent6">
                    <a:lumMod val="75000"/>
                  </a:schemeClr>
                </a:solidFill>
                <a:effectLst>
                  <a:outerShdw blurRad="50800" dist="39000" dir="5460000" algn="tl">
                    <a:srgbClr val="000000">
                      <a:alpha val="38000"/>
                    </a:srgbClr>
                  </a:outerShdw>
                </a:effectLst>
              </a:rPr>
              <a:t>Conduction</a:t>
            </a:r>
            <a:endParaRPr lang="en-US" sz="6600" b="1" cap="none" spc="0" dirty="0">
              <a:ln w="11430"/>
              <a:solidFill>
                <a:schemeClr val="accent6">
                  <a:lumMod val="75000"/>
                </a:schemeClr>
              </a:solidFill>
              <a:effectLst>
                <a:outerShdw blurRad="50800" dist="39000" dir="5460000" algn="tl">
                  <a:srgbClr val="000000">
                    <a:alpha val="38000"/>
                  </a:srgbClr>
                </a:outerShdw>
              </a:effectLst>
            </a:endParaRPr>
          </a:p>
        </p:txBody>
      </p:sp>
      <p:sp>
        <p:nvSpPr>
          <p:cNvPr id="6" name="Rectangle 5"/>
          <p:cNvSpPr/>
          <p:nvPr/>
        </p:nvSpPr>
        <p:spPr>
          <a:xfrm>
            <a:off x="2542602" y="5013176"/>
            <a:ext cx="3562386"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600" b="1" dirty="0" smtClean="0">
                <a:ln w="11430"/>
                <a:solidFill>
                  <a:schemeClr val="accent6">
                    <a:lumMod val="75000"/>
                  </a:schemeClr>
                </a:solidFill>
                <a:effectLst>
                  <a:outerShdw blurRad="50800" dist="39000" dir="5460000" algn="tl">
                    <a:srgbClr val="000000">
                      <a:alpha val="38000"/>
                    </a:srgbClr>
                  </a:outerShdw>
                </a:effectLst>
              </a:rPr>
              <a:t>Radiation</a:t>
            </a:r>
            <a:endParaRPr lang="en-US" sz="6600" b="1" cap="none" spc="0" dirty="0">
              <a:ln w="11430"/>
              <a:solidFill>
                <a:schemeClr val="accent6">
                  <a:lumMod val="75000"/>
                </a:schemeClr>
              </a:solidFill>
              <a:effectLst>
                <a:outerShdw blurRad="50800" dist="39000" dir="5460000" algn="tl">
                  <a:srgbClr val="000000">
                    <a:alpha val="38000"/>
                  </a:srgbClr>
                </a:outerShdw>
              </a:effectLst>
            </a:endParaRPr>
          </a:p>
        </p:txBody>
      </p:sp>
      <p:pic>
        <p:nvPicPr>
          <p:cNvPr id="7" name="Recorded Sound">
            <a:hlinkClick r:id="" action="ppaction://media"/>
          </p:cNvPr>
          <p:cNvPicPr>
            <a:picLocks noRot="1" noChangeAspect="1"/>
          </p:cNvPicPr>
          <p:nvPr>
            <a:wavAudioFile r:embed="rId1" name="Recorded Sound"/>
          </p:nvPr>
        </p:nvPicPr>
        <p:blipFill>
          <a:blip r:embed="rId5" cstate="print"/>
          <a:stretch>
            <a:fillRect/>
          </a:stretch>
        </p:blipFill>
        <p:spPr>
          <a:xfrm>
            <a:off x="4419600" y="3276600"/>
            <a:ext cx="304800" cy="304800"/>
          </a:xfrm>
          <a:prstGeom prst="rect">
            <a:avLst/>
          </a:prstGeom>
        </p:spPr>
      </p:pic>
      <p:pic>
        <p:nvPicPr>
          <p:cNvPr id="8" name="Recorded Sound">
            <a:hlinkClick r:id="" action="ppaction://media"/>
          </p:cNvPr>
          <p:cNvPicPr>
            <a:picLocks noRot="1" noChangeAspect="1"/>
          </p:cNvPicPr>
          <p:nvPr>
            <a:wavAudioFile r:embed="rId2" name="Recorded Sound"/>
          </p:nvPr>
        </p:nvPicPr>
        <p:blipFill>
          <a:blip r:embed="rId6" cstate="print"/>
          <a:stretch>
            <a:fillRect/>
          </a:stretch>
        </p:blipFill>
        <p:spPr>
          <a:xfrm>
            <a:off x="4419600" y="3276600"/>
            <a:ext cx="304800" cy="304800"/>
          </a:xfrm>
          <a:prstGeom prst="rect">
            <a:avLst/>
          </a:prstGeom>
        </p:spPr>
      </p:pic>
    </p:spTree>
    <p:extLst>
      <p:ext uri="{BB962C8B-B14F-4D97-AF65-F5344CB8AC3E}">
        <p14:creationId xmlns="" xmlns:p14="http://schemas.microsoft.com/office/powerpoint/2010/main" val="2231815787"/>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grpId="0" nodeType="after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childTnLst>
                          </p:cTn>
                        </p:par>
                        <p:par>
                          <p:cTn id="16" fill="hold">
                            <p:stCondLst>
                              <p:cond delay="3500"/>
                            </p:stCondLst>
                            <p:childTnLst>
                              <p:par>
                                <p:cTn id="17" presetID="53" presetClass="entr" presetSubtype="16" fill="hold" grpId="0" nodeType="after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Effect transition="in" filter="fade">
                                      <p:cBhvr>
                                        <p:cTn id="21" dur="1000"/>
                                        <p:tgtEl>
                                          <p:spTgt spid="4"/>
                                        </p:tgtEl>
                                      </p:cBhvr>
                                    </p:animEffect>
                                  </p:childTnLst>
                                </p:cTn>
                              </p:par>
                            </p:childTnLst>
                          </p:cTn>
                        </p:par>
                        <p:par>
                          <p:cTn id="22" fill="hold">
                            <p:stCondLst>
                              <p:cond delay="5000"/>
                            </p:stCondLst>
                            <p:childTnLst>
                              <p:par>
                                <p:cTn id="23" presetID="53" presetClass="entr" presetSubtype="16" fill="hold" grpId="0" nodeType="afterEffect">
                                  <p:stCondLst>
                                    <p:cond delay="50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Effect transition="in" filter="fade">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7"/>
                    </p:tgtEl>
                  </p:cond>
                </p:stCondLst>
                <p:endSync evt="end" delay="0">
                  <p:rtn val="all"/>
                </p:endSync>
                <p:childTnLst>
                  <p:par>
                    <p:cTn id="29" fill="hold">
                      <p:stCondLst>
                        <p:cond delay="0"/>
                      </p:stCondLst>
                      <p:childTnLst>
                        <p:par>
                          <p:cTn id="30" fill="hold">
                            <p:stCondLst>
                              <p:cond delay="0"/>
                            </p:stCondLst>
                            <p:childTnLst>
                              <p:par>
                                <p:cTn id="31" presetID="1" presetClass="mediacall" presetSubtype="0" fill="hold" nodeType="clickEffect">
                                  <p:stCondLst>
                                    <p:cond delay="0"/>
                                  </p:stCondLst>
                                  <p:childTnLst>
                                    <p:cmd type="call" cmd="playFrom(0.0)">
                                      <p:cBhvr>
                                        <p:cTn id="32" dur="22448" fill="hold"/>
                                        <p:tgtEl>
                                          <p:spTgt spid="7"/>
                                        </p:tgtEl>
                                      </p:cBhvr>
                                    </p:cmd>
                                  </p:childTnLst>
                                </p:cTn>
                              </p:par>
                            </p:childTnLst>
                          </p:cTn>
                        </p:par>
                      </p:childTnLst>
                    </p:cTn>
                  </p:par>
                </p:childTnLst>
              </p:cTn>
              <p:nextCondLst>
                <p:cond evt="onClick" delay="0">
                  <p:tgtEl>
                    <p:spTgt spid="7"/>
                  </p:tgtEl>
                </p:cond>
              </p:nextCondLst>
            </p:seq>
            <p:audio>
              <p:cMediaNode>
                <p:cTn id="33"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seq concurrent="1" nextAc="seek">
              <p:cTn id="34" restart="whenNotActive" fill="hold" evtFilter="cancelBubble" nodeType="interactiveSeq">
                <p:stCondLst>
                  <p:cond evt="onClick" delay="0">
                    <p:tgtEl>
                      <p:spTgt spid="8"/>
                    </p:tgtEl>
                  </p:cond>
                </p:stCondLst>
                <p:endSync evt="end" delay="0">
                  <p:rtn val="all"/>
                </p:endSync>
                <p:childTnLst>
                  <p:par>
                    <p:cTn id="35" fill="hold">
                      <p:stCondLst>
                        <p:cond delay="0"/>
                      </p:stCondLst>
                      <p:childTnLst>
                        <p:par>
                          <p:cTn id="36" fill="hold">
                            <p:stCondLst>
                              <p:cond delay="0"/>
                            </p:stCondLst>
                            <p:childTnLst>
                              <p:par>
                                <p:cTn id="37" presetID="1" presetClass="mediacall" presetSubtype="0" fill="hold" nodeType="clickEffect">
                                  <p:stCondLst>
                                    <p:cond delay="0"/>
                                  </p:stCondLst>
                                  <p:childTnLst>
                                    <p:cmd type="call" cmd="playFrom(0.0)">
                                      <p:cBhvr>
                                        <p:cTn id="38" dur="19168" fill="hold"/>
                                        <p:tgtEl>
                                          <p:spTgt spid="8"/>
                                        </p:tgtEl>
                                      </p:cBhvr>
                                    </p:cmd>
                                  </p:childTnLst>
                                </p:cTn>
                              </p:par>
                            </p:childTnLst>
                          </p:cTn>
                        </p:par>
                      </p:childTnLst>
                    </p:cTn>
                  </p:par>
                </p:childTnLst>
              </p:cTn>
              <p:nextCondLst>
                <p:cond evt="onClick" delay="0">
                  <p:tgtEl>
                    <p:spTgt spid="8"/>
                  </p:tgtEl>
                </p:cond>
              </p:nextCondLst>
            </p:seq>
            <p:audio>
              <p:cMediaNode>
                <p:cTn id="39"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bldLst>
      <p:bldP spid="2" grpId="0"/>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1021"/>
            <a:ext cx="8229600" cy="999113"/>
          </a:xfrm>
        </p:spPr>
        <p:txBody>
          <a:bodyPr>
            <a:noAutofit/>
          </a:bodyPr>
          <a:lstStyle/>
          <a:p>
            <a:pPr algn="ctr"/>
            <a:r>
              <a:rPr lang="en-US" sz="6600" u="sng" dirty="0" smtClean="0">
                <a:latin typeface="Bodoni Poster" pitchFamily="18" charset="0"/>
              </a:rPr>
              <a:t>Conduction</a:t>
            </a:r>
            <a:endParaRPr lang="en-US" sz="6600" u="sng" dirty="0">
              <a:latin typeface="Bodoni Poster" pitchFamily="18" charset="0"/>
            </a:endParaRPr>
          </a:p>
        </p:txBody>
      </p:sp>
      <p:sp>
        <p:nvSpPr>
          <p:cNvPr id="3" name="Content Placeholder 2"/>
          <p:cNvSpPr>
            <a:spLocks noGrp="1"/>
          </p:cNvSpPr>
          <p:nvPr>
            <p:ph idx="1"/>
          </p:nvPr>
        </p:nvSpPr>
        <p:spPr>
          <a:xfrm>
            <a:off x="323528" y="1412776"/>
            <a:ext cx="4392488" cy="4968552"/>
          </a:xfrm>
        </p:spPr>
        <p:txBody>
          <a:bodyPr>
            <a:noAutofit/>
          </a:bodyPr>
          <a:lstStyle/>
          <a:p>
            <a:r>
              <a:rPr lang="en-US" sz="3800" dirty="0" smtClean="0"/>
              <a:t>Conduction is the transfer of heat by direct contact (particles collide)</a:t>
            </a:r>
          </a:p>
          <a:p>
            <a:r>
              <a:rPr lang="en-US" sz="3800" dirty="0" smtClean="0"/>
              <a:t>Conduction occurs most easily in solids </a:t>
            </a:r>
            <a:br>
              <a:rPr lang="en-US" sz="3800" dirty="0" smtClean="0"/>
            </a:br>
            <a:r>
              <a:rPr lang="en-US" sz="3800" dirty="0" smtClean="0"/>
              <a:t>and liquids</a:t>
            </a:r>
          </a:p>
        </p:txBody>
      </p:sp>
      <p:pic>
        <p:nvPicPr>
          <p:cNvPr id="2050" name="Picture 2" descr="http://www.armstronginternational.com/university/colleges/systems/basics/images/conduction.gif"/>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860032" y="2348880"/>
            <a:ext cx="3744416" cy="3209501"/>
          </a:xfrm>
          <a:prstGeom prst="rect">
            <a:avLst/>
          </a:prstGeom>
          <a:noFill/>
          <a:ln>
            <a:solidFill>
              <a:schemeClr val="tx1"/>
            </a:solidFill>
          </a:ln>
          <a:extLst>
            <a:ext uri="{909E8E84-426E-40DD-AFC4-6F175D3DCCD1}">
              <a14:hiddenFill xmlns="" xmlns:a14="http://schemas.microsoft.com/office/drawing/2010/main">
                <a:solidFill>
                  <a:srgbClr val="FFFFFF"/>
                </a:solidFill>
              </a14:hiddenFill>
            </a:ext>
          </a:extLst>
        </p:spPr>
      </p:pic>
      <p:pic>
        <p:nvPicPr>
          <p:cNvPr id="5" name="Recorded Sound">
            <a:hlinkClick r:id="" action="ppaction://media"/>
          </p:cNvPr>
          <p:cNvPicPr>
            <a:picLocks noRot="1" noChangeAspect="1"/>
          </p:cNvPicPr>
          <p:nvPr>
            <a:wavAudioFile r:embed="rId1" name="Recorded Sound"/>
          </p:nvPr>
        </p:nvPicPr>
        <p:blipFill>
          <a:blip r:embed="rId5" cstate="print"/>
          <a:stretch>
            <a:fillRect/>
          </a:stretch>
        </p:blipFill>
        <p:spPr>
          <a:xfrm>
            <a:off x="4419600" y="3276600"/>
            <a:ext cx="304800" cy="304800"/>
          </a:xfrm>
          <a:prstGeom prst="rect">
            <a:avLst/>
          </a:prstGeom>
        </p:spPr>
      </p:pic>
    </p:spTree>
    <p:extLst>
      <p:ext uri="{BB962C8B-B14F-4D97-AF65-F5344CB8AC3E}">
        <p14:creationId xmlns="" xmlns:p14="http://schemas.microsoft.com/office/powerpoint/2010/main" val="1982352413"/>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grpId="0" nodeType="afterEffect">
                                  <p:stCondLst>
                                    <p:cond delay="100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2" dur="1000"/>
                                        <p:tgtEl>
                                          <p:spTgt spid="3">
                                            <p:txEl>
                                              <p:pRg st="1" end="1"/>
                                            </p:txEl>
                                          </p:spTgt>
                                        </p:tgtEl>
                                      </p:cBhvr>
                                    </p:animEffect>
                                  </p:childTnLst>
                                </p:cTn>
                              </p:par>
                            </p:childTnLst>
                          </p:cTn>
                        </p:par>
                        <p:par>
                          <p:cTn id="23" fill="hold">
                            <p:stCondLst>
                              <p:cond delay="1000"/>
                            </p:stCondLst>
                            <p:childTnLst>
                              <p:par>
                                <p:cTn id="24" presetID="53" presetClass="entr" presetSubtype="16" fill="hold" nodeType="afterEffect">
                                  <p:stCondLst>
                                    <p:cond delay="1500"/>
                                  </p:stCondLst>
                                  <p:childTnLst>
                                    <p:set>
                                      <p:cBhvr>
                                        <p:cTn id="25" dur="1" fill="hold">
                                          <p:stCondLst>
                                            <p:cond delay="0"/>
                                          </p:stCondLst>
                                        </p:cTn>
                                        <p:tgtEl>
                                          <p:spTgt spid="2050"/>
                                        </p:tgtEl>
                                        <p:attrNameLst>
                                          <p:attrName>style.visibility</p:attrName>
                                        </p:attrNameLst>
                                      </p:cBhvr>
                                      <p:to>
                                        <p:strVal val="visible"/>
                                      </p:to>
                                    </p:set>
                                    <p:anim calcmode="lin" valueType="num">
                                      <p:cBhvr>
                                        <p:cTn id="26" dur="1000" fill="hold"/>
                                        <p:tgtEl>
                                          <p:spTgt spid="2050"/>
                                        </p:tgtEl>
                                        <p:attrNameLst>
                                          <p:attrName>ppt_w</p:attrName>
                                        </p:attrNameLst>
                                      </p:cBhvr>
                                      <p:tavLst>
                                        <p:tav tm="0">
                                          <p:val>
                                            <p:fltVal val="0"/>
                                          </p:val>
                                        </p:tav>
                                        <p:tav tm="100000">
                                          <p:val>
                                            <p:strVal val="#ppt_w"/>
                                          </p:val>
                                        </p:tav>
                                      </p:tavLst>
                                    </p:anim>
                                    <p:anim calcmode="lin" valueType="num">
                                      <p:cBhvr>
                                        <p:cTn id="27" dur="1000" fill="hold"/>
                                        <p:tgtEl>
                                          <p:spTgt spid="2050"/>
                                        </p:tgtEl>
                                        <p:attrNameLst>
                                          <p:attrName>ppt_h</p:attrName>
                                        </p:attrNameLst>
                                      </p:cBhvr>
                                      <p:tavLst>
                                        <p:tav tm="0">
                                          <p:val>
                                            <p:fltVal val="0"/>
                                          </p:val>
                                        </p:tav>
                                        <p:tav tm="100000">
                                          <p:val>
                                            <p:strVal val="#ppt_h"/>
                                          </p:val>
                                        </p:tav>
                                      </p:tavLst>
                                    </p:anim>
                                    <p:animEffect transition="in" filter="fade">
                                      <p:cBhvr>
                                        <p:cTn id="28"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5"/>
                    </p:tgtEl>
                  </p:cond>
                </p:stCondLst>
                <p:endSync evt="end" delay="0">
                  <p:rtn val="all"/>
                </p:endSync>
                <p:childTnLst>
                  <p:par>
                    <p:cTn id="30" fill="hold">
                      <p:stCondLst>
                        <p:cond delay="0"/>
                      </p:stCondLst>
                      <p:childTnLst>
                        <p:par>
                          <p:cTn id="31" fill="hold">
                            <p:stCondLst>
                              <p:cond delay="0"/>
                            </p:stCondLst>
                            <p:childTnLst>
                              <p:par>
                                <p:cTn id="32" presetID="1" presetClass="mediacall" presetSubtype="0" fill="hold" nodeType="clickEffect">
                                  <p:stCondLst>
                                    <p:cond delay="0"/>
                                  </p:stCondLst>
                                  <p:childTnLst>
                                    <p:cmd type="call" cmd="playFrom(0.0)">
                                      <p:cBhvr>
                                        <p:cTn id="33" dur="50828" fill="hold"/>
                                        <p:tgtEl>
                                          <p:spTgt spid="5"/>
                                        </p:tgtEl>
                                      </p:cBhvr>
                                    </p:cmd>
                                  </p:childTnLst>
                                </p:cTn>
                              </p:par>
                            </p:childTnLst>
                          </p:cTn>
                        </p:par>
                      </p:childTnLst>
                    </p:cTn>
                  </p:par>
                </p:childTnLst>
              </p:cTn>
              <p:nextCondLst>
                <p:cond evt="onClick" delay="0">
                  <p:tgtEl>
                    <p:spTgt spid="5"/>
                  </p:tgtEl>
                </p:cond>
              </p:nextCondLst>
            </p:seq>
            <p:audio>
              <p:cMediaNode>
                <p:cTn id="34"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1021"/>
            <a:ext cx="8229600" cy="999113"/>
          </a:xfrm>
        </p:spPr>
        <p:txBody>
          <a:bodyPr>
            <a:noAutofit/>
          </a:bodyPr>
          <a:lstStyle/>
          <a:p>
            <a:pPr algn="ctr"/>
            <a:r>
              <a:rPr lang="en-US" sz="6600" u="sng" dirty="0" smtClean="0">
                <a:latin typeface="Bodoni Poster" pitchFamily="18" charset="0"/>
              </a:rPr>
              <a:t>Conduction</a:t>
            </a:r>
            <a:endParaRPr lang="en-US" sz="6600" u="sng" dirty="0">
              <a:latin typeface="Bodoni Poster" pitchFamily="18" charset="0"/>
            </a:endParaRPr>
          </a:p>
        </p:txBody>
      </p:sp>
      <p:sp>
        <p:nvSpPr>
          <p:cNvPr id="3" name="Content Placeholder 2"/>
          <p:cNvSpPr>
            <a:spLocks noGrp="1"/>
          </p:cNvSpPr>
          <p:nvPr>
            <p:ph idx="1"/>
          </p:nvPr>
        </p:nvSpPr>
        <p:spPr>
          <a:xfrm>
            <a:off x="323528" y="1412776"/>
            <a:ext cx="8496944" cy="718046"/>
          </a:xfrm>
        </p:spPr>
        <p:txBody>
          <a:bodyPr>
            <a:noAutofit/>
          </a:bodyPr>
          <a:lstStyle/>
          <a:p>
            <a:pPr marL="0" indent="0" algn="ctr">
              <a:buNone/>
            </a:pPr>
            <a:r>
              <a:rPr lang="en-US" sz="3400" dirty="0" smtClean="0"/>
              <a:t>Why is conduction easier in solids and liquids?</a:t>
            </a:r>
          </a:p>
        </p:txBody>
      </p:sp>
      <p:pic>
        <p:nvPicPr>
          <p:cNvPr id="4098" name="Picture 2" descr="http://giant.gfycat.com/LeadingPowerfulCowrie.gif"/>
          <p:cNvPicPr>
            <a:picLocks noChangeAspect="1" noChangeArrowheads="1" noCrop="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835696" y="3740291"/>
            <a:ext cx="5112568" cy="2863039"/>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3"/>
          <p:cNvSpPr/>
          <p:nvPr/>
        </p:nvSpPr>
        <p:spPr>
          <a:xfrm>
            <a:off x="599322" y="2204864"/>
            <a:ext cx="7848872" cy="923330"/>
          </a:xfrm>
          <a:prstGeom prst="rect">
            <a:avLst/>
          </a:prstGeom>
          <a:noFill/>
          <a:ln cap="rnd">
            <a:solidFill>
              <a:schemeClr val="tx1"/>
            </a:solidFill>
            <a:round/>
          </a:ln>
          <a:effectLst>
            <a:softEdge rad="63500"/>
          </a:effectLst>
        </p:spPr>
        <p:txBody>
          <a:bodyPr wrap="square">
            <a:spAutoFit/>
          </a:bodyPr>
          <a:lstStyle/>
          <a:p>
            <a:pPr algn="ctr"/>
            <a:r>
              <a:rPr lang="en-US" b="1" dirty="0">
                <a:effectLst>
                  <a:outerShdw blurRad="38100" dist="38100" dir="2700000" algn="tl">
                    <a:srgbClr val="000000">
                      <a:alpha val="43137"/>
                    </a:srgbClr>
                  </a:outerShdw>
                </a:effectLst>
              </a:rPr>
              <a:t>Atoms </a:t>
            </a:r>
            <a:r>
              <a:rPr lang="en-US" b="1" dirty="0" smtClean="0">
                <a:effectLst>
                  <a:outerShdw blurRad="38100" dist="38100" dir="2700000" algn="tl">
                    <a:srgbClr val="000000">
                      <a:alpha val="43137"/>
                    </a:srgbClr>
                  </a:outerShdw>
                </a:effectLst>
              </a:rPr>
              <a:t>and molecules </a:t>
            </a:r>
            <a:r>
              <a:rPr lang="en-US" b="1" dirty="0">
                <a:effectLst>
                  <a:outerShdw blurRad="38100" dist="38100" dir="2700000" algn="tl">
                    <a:srgbClr val="000000">
                      <a:alpha val="43137"/>
                    </a:srgbClr>
                  </a:outerShdw>
                </a:effectLst>
              </a:rPr>
              <a:t>are closer together in solids and liquids. So, the particles need to move only a short distance before they bump into one another and transfer energy.</a:t>
            </a:r>
          </a:p>
        </p:txBody>
      </p:sp>
      <p:pic>
        <p:nvPicPr>
          <p:cNvPr id="6" name="Recorded Sound">
            <a:hlinkClick r:id="" action="ppaction://media"/>
          </p:cNvPr>
          <p:cNvPicPr>
            <a:picLocks noRot="1" noChangeAspect="1"/>
          </p:cNvPicPr>
          <p:nvPr>
            <a:wavAudioFile r:embed="rId1" name="Recorded Sound"/>
          </p:nvPr>
        </p:nvPicPr>
        <p:blipFill>
          <a:blip r:embed="rId5" cstate="print"/>
          <a:stretch>
            <a:fillRect/>
          </a:stretch>
        </p:blipFill>
        <p:spPr>
          <a:xfrm>
            <a:off x="4419600" y="3276600"/>
            <a:ext cx="304800" cy="304800"/>
          </a:xfrm>
          <a:prstGeom prst="rect">
            <a:avLst/>
          </a:prstGeom>
        </p:spPr>
      </p:pic>
    </p:spTree>
    <p:extLst>
      <p:ext uri="{BB962C8B-B14F-4D97-AF65-F5344CB8AC3E}">
        <p14:creationId xmlns="" xmlns:p14="http://schemas.microsoft.com/office/powerpoint/2010/main" val="290535743"/>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grpId="0" nodeType="afterEffect">
                                  <p:stCondLst>
                                    <p:cond delay="100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Effect transition="in" filter="fade">
                                      <p:cBhvr>
                                        <p:cTn id="22" dur="1000"/>
                                        <p:tgtEl>
                                          <p:spTgt spid="4"/>
                                        </p:tgtEl>
                                      </p:cBhvr>
                                    </p:animEffect>
                                  </p:childTnLst>
                                </p:cTn>
                              </p:par>
                            </p:childTnLst>
                          </p:cTn>
                        </p:par>
                        <p:par>
                          <p:cTn id="23" fill="hold">
                            <p:stCondLst>
                              <p:cond delay="1000"/>
                            </p:stCondLst>
                            <p:childTnLst>
                              <p:par>
                                <p:cTn id="24" presetID="53" presetClass="entr" presetSubtype="16" fill="hold" nodeType="afterEffect">
                                  <p:stCondLst>
                                    <p:cond delay="3500"/>
                                  </p:stCondLst>
                                  <p:childTnLst>
                                    <p:set>
                                      <p:cBhvr>
                                        <p:cTn id="25" dur="1" fill="hold">
                                          <p:stCondLst>
                                            <p:cond delay="0"/>
                                          </p:stCondLst>
                                        </p:cTn>
                                        <p:tgtEl>
                                          <p:spTgt spid="4098"/>
                                        </p:tgtEl>
                                        <p:attrNameLst>
                                          <p:attrName>style.visibility</p:attrName>
                                        </p:attrNameLst>
                                      </p:cBhvr>
                                      <p:to>
                                        <p:strVal val="visible"/>
                                      </p:to>
                                    </p:set>
                                    <p:anim calcmode="lin" valueType="num">
                                      <p:cBhvr>
                                        <p:cTn id="26" dur="1000" fill="hold"/>
                                        <p:tgtEl>
                                          <p:spTgt spid="4098"/>
                                        </p:tgtEl>
                                        <p:attrNameLst>
                                          <p:attrName>ppt_w</p:attrName>
                                        </p:attrNameLst>
                                      </p:cBhvr>
                                      <p:tavLst>
                                        <p:tav tm="0">
                                          <p:val>
                                            <p:fltVal val="0"/>
                                          </p:val>
                                        </p:tav>
                                        <p:tav tm="100000">
                                          <p:val>
                                            <p:strVal val="#ppt_w"/>
                                          </p:val>
                                        </p:tav>
                                      </p:tavLst>
                                    </p:anim>
                                    <p:anim calcmode="lin" valueType="num">
                                      <p:cBhvr>
                                        <p:cTn id="27" dur="1000" fill="hold"/>
                                        <p:tgtEl>
                                          <p:spTgt spid="4098"/>
                                        </p:tgtEl>
                                        <p:attrNameLst>
                                          <p:attrName>ppt_h</p:attrName>
                                        </p:attrNameLst>
                                      </p:cBhvr>
                                      <p:tavLst>
                                        <p:tav tm="0">
                                          <p:val>
                                            <p:fltVal val="0"/>
                                          </p:val>
                                        </p:tav>
                                        <p:tav tm="100000">
                                          <p:val>
                                            <p:strVal val="#ppt_h"/>
                                          </p:val>
                                        </p:tav>
                                      </p:tavLst>
                                    </p:anim>
                                    <p:animEffect transition="in" filter="fade">
                                      <p:cBhvr>
                                        <p:cTn id="28"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6"/>
                    </p:tgtEl>
                  </p:cond>
                </p:stCondLst>
                <p:endSync evt="end" delay="0">
                  <p:rtn val="all"/>
                </p:endSync>
                <p:childTnLst>
                  <p:par>
                    <p:cTn id="30" fill="hold">
                      <p:stCondLst>
                        <p:cond delay="0"/>
                      </p:stCondLst>
                      <p:childTnLst>
                        <p:par>
                          <p:cTn id="31" fill="hold">
                            <p:stCondLst>
                              <p:cond delay="0"/>
                            </p:stCondLst>
                            <p:childTnLst>
                              <p:par>
                                <p:cTn id="32" presetID="1" presetClass="mediacall" presetSubtype="0" fill="hold" nodeType="clickEffect">
                                  <p:stCondLst>
                                    <p:cond delay="0"/>
                                  </p:stCondLst>
                                  <p:childTnLst>
                                    <p:cmd type="call" cmd="playFrom(0.0)">
                                      <p:cBhvr>
                                        <p:cTn id="33" dur="51188" fill="hold"/>
                                        <p:tgtEl>
                                          <p:spTgt spid="6"/>
                                        </p:tgtEl>
                                      </p:cBhvr>
                                    </p:cmd>
                                  </p:childTnLst>
                                </p:cTn>
                              </p:par>
                            </p:childTnLst>
                          </p:cTn>
                        </p:par>
                      </p:childTnLst>
                    </p:cTn>
                  </p:par>
                </p:childTnLst>
              </p:cTn>
              <p:nextCondLst>
                <p:cond evt="onClick" delay="0">
                  <p:tgtEl>
                    <p:spTgt spid="6"/>
                  </p:tgtEl>
                </p:cond>
              </p:nextCondLst>
            </p:seq>
            <p:audio>
              <p:cMediaNode>
                <p:cTn id="34"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bldLst>
      <p:bldP spid="2" grpId="0"/>
      <p:bldP spid="3" grpId="0" build="p"/>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440160"/>
          </a:xfrm>
        </p:spPr>
        <p:txBody>
          <a:bodyPr>
            <a:normAutofit fontScale="90000"/>
          </a:bodyPr>
          <a:lstStyle/>
          <a:p>
            <a:pPr algn="ctr"/>
            <a:r>
              <a:rPr lang="en-US" sz="4600" dirty="0" smtClean="0"/>
              <a:t>Explain the movement of thermal energy in the picture below.</a:t>
            </a:r>
            <a:endParaRPr lang="en-US" sz="4600" dirty="0"/>
          </a:p>
        </p:txBody>
      </p:sp>
      <p:pic>
        <p:nvPicPr>
          <p:cNvPr id="7170" name="Picture 2" descr="http://img.ehowcdn.com/article-new-thumbnail/ehow/images/a04/u2/4n/heat-conduction-experiments-800x800.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979712" y="2261237"/>
            <a:ext cx="5112568" cy="3844036"/>
          </a:xfrm>
          <a:prstGeom prst="rect">
            <a:avLst/>
          </a:prstGeom>
          <a:noFill/>
          <a:ln>
            <a:solidFill>
              <a:schemeClr val="tx1"/>
            </a:solidFill>
          </a:ln>
          <a:extLst>
            <a:ext uri="{909E8E84-426E-40DD-AFC4-6F175D3DCCD1}">
              <a14:hiddenFill xmlns="" xmlns:a14="http://schemas.microsoft.com/office/drawing/2010/main">
                <a:solidFill>
                  <a:srgbClr val="FFFFFF"/>
                </a:solidFill>
              </a14:hiddenFill>
            </a:ext>
          </a:extLst>
        </p:spPr>
      </p:pic>
      <p:pic>
        <p:nvPicPr>
          <p:cNvPr id="4" name="Recorded Sound">
            <a:hlinkClick r:id="" action="ppaction://media"/>
          </p:cNvPr>
          <p:cNvPicPr>
            <a:picLocks noRot="1" noChangeAspect="1"/>
          </p:cNvPicPr>
          <p:nvPr>
            <a:wavAudioFile r:embed="rId1" name="Recorded Sound"/>
          </p:nvPr>
        </p:nvPicPr>
        <p:blipFill>
          <a:blip r:embed="rId5" cstate="print"/>
          <a:stretch>
            <a:fillRect/>
          </a:stretch>
        </p:blipFill>
        <p:spPr>
          <a:xfrm>
            <a:off x="4419600" y="3276600"/>
            <a:ext cx="304800" cy="304800"/>
          </a:xfrm>
          <a:prstGeom prst="rect">
            <a:avLst/>
          </a:prstGeom>
        </p:spPr>
      </p:pic>
    </p:spTree>
    <p:extLst>
      <p:ext uri="{BB962C8B-B14F-4D97-AF65-F5344CB8AC3E}">
        <p14:creationId xmlns="" xmlns:p14="http://schemas.microsoft.com/office/powerpoint/2010/main" val="1075733492"/>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958"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2664296"/>
          </a:xfrm>
        </p:spPr>
        <p:txBody>
          <a:bodyPr/>
          <a:lstStyle/>
          <a:p>
            <a:pPr algn="ctr"/>
            <a:r>
              <a:rPr lang="en-US" sz="3200" dirty="0" smtClean="0"/>
              <a:t>Faster moving molecules in your warm hand bump against the slower moving molecules in the ice. Thermal energy moves from your warmer hand to the colder ice. The slow moving molecules in the ice move faster.</a:t>
            </a:r>
            <a:endParaRPr lang="en-US" sz="2800" dirty="0"/>
          </a:p>
        </p:txBody>
      </p:sp>
      <p:pic>
        <p:nvPicPr>
          <p:cNvPr id="7170" name="Picture 2" descr="http://img.ehowcdn.com/article-new-thumbnail/ehow/images/a04/u2/4n/heat-conduction-experiments-800x800.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452058" y="3429000"/>
            <a:ext cx="3971552" cy="2986129"/>
          </a:xfrm>
          <a:prstGeom prst="rect">
            <a:avLst/>
          </a:prstGeom>
          <a:noFill/>
          <a:ln>
            <a:solidFill>
              <a:schemeClr val="tx1"/>
            </a:solidFill>
          </a:ln>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2196556"/>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440160"/>
          </a:xfrm>
        </p:spPr>
        <p:txBody>
          <a:bodyPr>
            <a:normAutofit fontScale="90000"/>
          </a:bodyPr>
          <a:lstStyle/>
          <a:p>
            <a:pPr algn="ctr"/>
            <a:r>
              <a:rPr lang="en-US" sz="6000" dirty="0" smtClean="0"/>
              <a:t>How is this an example of Conduction?</a:t>
            </a:r>
            <a:endParaRPr lang="en-US" sz="6000" dirty="0"/>
          </a:p>
        </p:txBody>
      </p:sp>
      <p:pic>
        <p:nvPicPr>
          <p:cNvPr id="7170" name="Picture 2" descr="http://img.ehowcdn.com/article-new-thumbnail/ehow/images/a04/u2/4n/heat-conduction-experiments-800x800.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979576" y="2420888"/>
            <a:ext cx="5112568" cy="3844036"/>
          </a:xfrm>
          <a:prstGeom prst="rect">
            <a:avLst/>
          </a:prstGeom>
          <a:noFill/>
          <a:ln>
            <a:solidFill>
              <a:schemeClr val="tx1"/>
            </a:solidFill>
          </a:ln>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2327378" y="3004078"/>
            <a:ext cx="4302360" cy="2677656"/>
          </a:xfrm>
          <a:prstGeom prst="rect">
            <a:avLst/>
          </a:prstGeom>
          <a:solidFill>
            <a:schemeClr val="bg1">
              <a:alpha val="83000"/>
            </a:schemeClr>
          </a:solidFill>
          <a:ln>
            <a:solidFill>
              <a:schemeClr val="tx1"/>
            </a:solidFill>
          </a:ln>
        </p:spPr>
        <p:txBody>
          <a:bodyPr wrap="square">
            <a:spAutoFit/>
          </a:bodyPr>
          <a:lstStyle/>
          <a:p>
            <a:pPr algn="ctr"/>
            <a:r>
              <a:rPr lang="en-US" dirty="0"/>
              <a:t>Faster moving molecules in your warm hand bump against the slower moving molecules in the </a:t>
            </a:r>
            <a:r>
              <a:rPr lang="en-US" dirty="0" smtClean="0"/>
              <a:t>ice</a:t>
            </a:r>
            <a:r>
              <a:rPr lang="en-US" dirty="0"/>
              <a:t> </a:t>
            </a:r>
            <a:r>
              <a:rPr lang="en-US" dirty="0" smtClean="0"/>
              <a:t>to transfer thermal energy. Direct contact of the particles occurs; therefore, heat is transferred by Conduction.</a:t>
            </a:r>
            <a:endParaRPr lang="en-US" dirty="0"/>
          </a:p>
        </p:txBody>
      </p:sp>
      <p:pic>
        <p:nvPicPr>
          <p:cNvPr id="5" name="Recorded Sound">
            <a:hlinkClick r:id="" action="ppaction://media"/>
          </p:cNvPr>
          <p:cNvPicPr>
            <a:picLocks noRot="1" noChangeAspect="1"/>
          </p:cNvPicPr>
          <p:nvPr>
            <a:wavAudioFile r:embed="rId1" name="Recorded Sound"/>
          </p:nvPr>
        </p:nvPicPr>
        <p:blipFill>
          <a:blip r:embed="rId5" cstate="print"/>
          <a:stretch>
            <a:fillRect/>
          </a:stretch>
        </p:blipFill>
        <p:spPr>
          <a:xfrm>
            <a:off x="4419600" y="3276600"/>
            <a:ext cx="304800" cy="304800"/>
          </a:xfrm>
          <a:prstGeom prst="rect">
            <a:avLst/>
          </a:prstGeom>
        </p:spPr>
      </p:pic>
    </p:spTree>
    <p:extLst>
      <p:ext uri="{BB962C8B-B14F-4D97-AF65-F5344CB8AC3E}">
        <p14:creationId xmlns="" xmlns:p14="http://schemas.microsoft.com/office/powerpoint/2010/main" val="3167432577"/>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5"/>
                    </p:tgtEl>
                  </p:cond>
                </p:stCondLst>
                <p:endSync evt="end" delay="0">
                  <p:rtn val="all"/>
                </p:endSync>
                <p:childTnLst>
                  <p:par>
                    <p:cTn id="11" fill="hold">
                      <p:stCondLst>
                        <p:cond delay="0"/>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55238" fill="hold"/>
                                        <p:tgtEl>
                                          <p:spTgt spid="5"/>
                                        </p:tgtEl>
                                      </p:cBhvr>
                                    </p:cmd>
                                  </p:childTnLst>
                                </p:cTn>
                              </p:par>
                            </p:childTnLst>
                          </p:cTn>
                        </p:par>
                      </p:childTnLst>
                    </p:cTn>
                  </p:par>
                </p:childTnLst>
              </p:cTn>
              <p:nextCondLst>
                <p:cond evt="onClick" delay="0">
                  <p:tgtEl>
                    <p:spTgt spid="5"/>
                  </p:tgtEl>
                </p:cond>
              </p:nextCondLst>
            </p:seq>
            <p:audio>
              <p:cMediaNode>
                <p:cTn id="15"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2656"/>
            <a:ext cx="8229600" cy="2304256"/>
          </a:xfrm>
        </p:spPr>
        <p:txBody>
          <a:bodyPr>
            <a:normAutofit fontScale="90000"/>
          </a:bodyPr>
          <a:lstStyle/>
          <a:p>
            <a:pPr algn="ctr"/>
            <a:r>
              <a:rPr lang="en-US" sz="3800" dirty="0" smtClean="0"/>
              <a:t>Your turn…Explain the movement of thermal energy if you were about to eat the Chinese food below. How is this an example of Conduction?</a:t>
            </a:r>
            <a:endParaRPr lang="en-US" sz="3800" dirty="0"/>
          </a:p>
        </p:txBody>
      </p:sp>
      <p:pic>
        <p:nvPicPr>
          <p:cNvPr id="9222" name="Picture 6" descr="http://caccioppoli.com/Animations/Food/cibi_bevande005.gif"/>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2267744" y="2924944"/>
            <a:ext cx="4248472" cy="3398777"/>
          </a:xfrm>
          <a:prstGeom prst="rect">
            <a:avLst/>
          </a:prstGeom>
          <a:noFill/>
          <a:ln>
            <a:solidFill>
              <a:schemeClr val="tx1"/>
            </a:solidFill>
          </a:ln>
          <a:extLst>
            <a:ext uri="{909E8E84-426E-40DD-AFC4-6F175D3DCCD1}">
              <a14:hiddenFill xmlns="" xmlns:a14="http://schemas.microsoft.com/office/drawing/2010/main">
                <a:solidFill>
                  <a:srgbClr val="FFFFFF"/>
                </a:solidFill>
              </a14:hiddenFill>
            </a:ext>
          </a:extLst>
        </p:spPr>
      </p:pic>
      <p:pic>
        <p:nvPicPr>
          <p:cNvPr id="4" name="Recorded Sound">
            <a:hlinkClick r:id="" action="ppaction://media"/>
          </p:cNvPr>
          <p:cNvPicPr>
            <a:picLocks noRot="1" noChangeAspect="1"/>
          </p:cNvPicPr>
          <p:nvPr>
            <a:wavAudioFile r:embed="rId1" name="Recorded Sound"/>
          </p:nvPr>
        </p:nvPicPr>
        <p:blipFill>
          <a:blip r:embed="rId6" cstate="print"/>
          <a:stretch>
            <a:fillRect/>
          </a:stretch>
        </p:blipFill>
        <p:spPr>
          <a:xfrm>
            <a:off x="4419600" y="3276600"/>
            <a:ext cx="304800" cy="304800"/>
          </a:xfrm>
          <a:prstGeom prst="rect">
            <a:avLst/>
          </a:prstGeom>
        </p:spPr>
      </p:pic>
      <p:pic>
        <p:nvPicPr>
          <p:cNvPr id="5" name="Recorded Sound">
            <a:hlinkClick r:id="" action="ppaction://media"/>
          </p:cNvPr>
          <p:cNvPicPr>
            <a:picLocks noRot="1" noChangeAspect="1"/>
          </p:cNvPicPr>
          <p:nvPr>
            <a:wavAudioFile r:embed="rId2" name="Recorded Sound"/>
          </p:nvPr>
        </p:nvPicPr>
        <p:blipFill>
          <a:blip r:embed="rId7" cstate="print"/>
          <a:stretch>
            <a:fillRect/>
          </a:stretch>
        </p:blipFill>
        <p:spPr>
          <a:xfrm>
            <a:off x="4419600" y="3276600"/>
            <a:ext cx="304800" cy="304800"/>
          </a:xfrm>
          <a:prstGeom prst="rect">
            <a:avLst/>
          </a:prstGeom>
        </p:spPr>
      </p:pic>
    </p:spTree>
    <p:extLst>
      <p:ext uri="{BB962C8B-B14F-4D97-AF65-F5344CB8AC3E}">
        <p14:creationId xmlns="" xmlns:p14="http://schemas.microsoft.com/office/powerpoint/2010/main" val="932149838"/>
      </p:ext>
    </p:extLst>
  </p:cSld>
  <p:clrMapOvr>
    <a:masterClrMapping/>
  </p:clrMapOvr>
  <mc:AlternateContent xmlns:mc="http://schemas.openxmlformats.org/markup-compatibility/2006">
    <mc:Choice xmlns=""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nextCondLst>
                <p:cond evt="onClick" delay="0">
                  <p:tgtEl>
                    <p:spTgt spid="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
                </p:tgtEl>
              </p:cMediaNode>
            </p:audi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2988" fill="hold"/>
                                        <p:tgtEl>
                                          <p:spTgt spid="5"/>
                                        </p:tgtEl>
                                      </p:cBhvr>
                                    </p:cmd>
                                  </p:childTnLst>
                                </p:cTn>
                              </p:par>
                            </p:childTnLst>
                          </p:cTn>
                        </p:par>
                      </p:childTnLst>
                    </p:cTn>
                  </p:par>
                </p:childTnLst>
              </p:cTn>
              <p:nextCondLst>
                <p:cond evt="onClick" delay="0">
                  <p:tgtEl>
                    <p:spTgt spid="5"/>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213</Words>
  <Application>Microsoft Office PowerPoint</Application>
  <PresentationFormat>On-screen Show (4:3)</PresentationFormat>
  <Paragraphs>23</Paragraphs>
  <Slides>7</Slides>
  <Notes>7</Notes>
  <HiddenSlides>0</HiddenSlides>
  <MMClips>8</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Heat Transfer can occur in three ways:</vt:lpstr>
      <vt:lpstr>Conduction</vt:lpstr>
      <vt:lpstr>Conduction</vt:lpstr>
      <vt:lpstr>Explain the movement of thermal energy in the picture below.</vt:lpstr>
      <vt:lpstr>Faster moving molecules in your warm hand bump against the slower moving molecules in the ice. Thermal energy moves from your warmer hand to the colder ice. The slow moving molecules in the ice move faster.</vt:lpstr>
      <vt:lpstr>How is this an example of Conduction?</vt:lpstr>
      <vt:lpstr>Your turn…Explain the movement of thermal energy if you were about to eat the Chinese food below. How is this an example of Conduction?</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Heat Transfer can occur in three ways:</dc:title>
  <dc:creator>KUHU ALWAYS</dc:creator>
  <cp:lastModifiedBy>laptop</cp:lastModifiedBy>
  <cp:revision>3</cp:revision>
  <dcterms:created xsi:type="dcterms:W3CDTF">2006-08-16T00:00:00Z</dcterms:created>
  <dcterms:modified xsi:type="dcterms:W3CDTF">2020-04-07T17:16:33Z</dcterms:modified>
</cp:coreProperties>
</file>